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45" autoAdjust="0"/>
    <p:restoredTop sz="94660"/>
  </p:normalViewPr>
  <p:slideViewPr>
    <p:cSldViewPr showGuides="1">
      <p:cViewPr varScale="1">
        <p:scale>
          <a:sx n="60" d="100"/>
          <a:sy n="60" d="100"/>
        </p:scale>
        <p:origin x="2638" y="3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5C3B1A1-17CB-424F-8C4A-43DD6301646A}" type="datetimeFigureOut">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4274289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C3B1A1-17CB-424F-8C4A-43DD6301646A}" type="datetimeFigureOut">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3850913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C3B1A1-17CB-424F-8C4A-43DD6301646A}" type="datetimeFigureOut">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3117492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C3B1A1-17CB-424F-8C4A-43DD6301646A}" type="datetimeFigureOut">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2134673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C3B1A1-17CB-424F-8C4A-43DD6301646A}" type="datetimeFigureOut">
              <a:rPr lang="en-US" smtClean="0"/>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1987014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5C3B1A1-17CB-424F-8C4A-43DD6301646A}" type="datetimeFigureOut">
              <a:rPr lang="en-US" smtClean="0"/>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290737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5C3B1A1-17CB-424F-8C4A-43DD6301646A}" type="datetimeFigureOut">
              <a:rPr lang="en-US" smtClean="0"/>
              <a:t>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831977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5C3B1A1-17CB-424F-8C4A-43DD6301646A}" type="datetimeFigureOut">
              <a:rPr lang="en-US" smtClean="0"/>
              <a:t>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2259764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C3B1A1-17CB-424F-8C4A-43DD6301646A}" type="datetimeFigureOut">
              <a:rPr lang="en-US" smtClean="0"/>
              <a:t>1/23/2020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3475120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C3B1A1-17CB-424F-8C4A-43DD6301646A}" type="datetimeFigureOut">
              <a:rPr lang="en-US" smtClean="0"/>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35314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5C3B1A1-17CB-424F-8C4A-43DD6301646A}" type="datetimeFigureOut">
              <a:rPr lang="en-US" smtClean="0"/>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550B59-7748-45C4-A915-AE747E8DE92A}" type="slidenum">
              <a:rPr lang="en-US" smtClean="0"/>
              <a:t>‹#›</a:t>
            </a:fld>
            <a:endParaRPr lang="en-US"/>
          </a:p>
        </p:txBody>
      </p:sp>
    </p:spTree>
    <p:extLst>
      <p:ext uri="{BB962C8B-B14F-4D97-AF65-F5344CB8AC3E}">
        <p14:creationId xmlns:p14="http://schemas.microsoft.com/office/powerpoint/2010/main" val="2655459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5C3B1A1-17CB-424F-8C4A-43DD6301646A}" type="datetimeFigureOut">
              <a:rPr lang="en-US" smtClean="0"/>
              <a:t>1/23/2020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1550B59-7748-45C4-A915-AE747E8DE92A}" type="slidenum">
              <a:rPr lang="en-US" smtClean="0"/>
              <a:t>‹#›</a:t>
            </a:fld>
            <a:endParaRPr lang="en-US"/>
          </a:p>
        </p:txBody>
      </p:sp>
    </p:spTree>
    <p:extLst>
      <p:ext uri="{BB962C8B-B14F-4D97-AF65-F5344CB8AC3E}">
        <p14:creationId xmlns:p14="http://schemas.microsoft.com/office/powerpoint/2010/main" val="628486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www.toastmasters.org/resources/logos-images-and-templates/~/media/a79d895920cf4c2ebbccc33f7f7d66aa.ashx">
            <a:extLst>
              <a:ext uri="{FF2B5EF4-FFF2-40B4-BE49-F238E27FC236}">
                <a16:creationId xmlns:a16="http://schemas.microsoft.com/office/drawing/2014/main" id="{0179A9F7-0DEE-4163-A753-17AC2D8AA18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35" b="3114"/>
          <a:stretch/>
        </p:blipFill>
        <p:spPr bwMode="auto">
          <a:xfrm>
            <a:off x="2276475" y="507243"/>
            <a:ext cx="2305050" cy="9727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D2F8360-6963-4769-824F-9A86875318F2}"/>
              </a:ext>
            </a:extLst>
          </p:cNvPr>
          <p:cNvSpPr txBox="1"/>
          <p:nvPr/>
        </p:nvSpPr>
        <p:spPr>
          <a:xfrm>
            <a:off x="495300" y="1534750"/>
            <a:ext cx="5810250" cy="7355860"/>
          </a:xfrm>
          <a:prstGeom prst="rect">
            <a:avLst/>
          </a:prstGeom>
          <a:noFill/>
        </p:spPr>
        <p:txBody>
          <a:bodyPr wrap="square" rtlCol="0">
            <a:spAutoFit/>
          </a:bodyPr>
          <a:lstStyle/>
          <a:p>
            <a:pPr marL="0" marR="0" algn="ctr">
              <a:spcBef>
                <a:spcPts val="0"/>
              </a:spcBef>
              <a:spcAft>
                <a:spcPts val="0"/>
              </a:spcAft>
            </a:pPr>
            <a:r>
              <a:rPr lang="en-US" sz="1400" kern="12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Develop and master real-world, transferable skills through Pathways five core competencies; Public Speaking, Interpersonal Communication, Strategic Leadership, Management, and Confidence.</a:t>
            </a:r>
          </a:p>
          <a:p>
            <a:pPr marL="0" marR="0" algn="ctr">
              <a:spcBef>
                <a:spcPts val="0"/>
              </a:spcBef>
              <a:spcAft>
                <a:spcPts val="0"/>
              </a:spcAft>
            </a:pPr>
            <a:endParaRPr lang="en-US"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r>
              <a:rPr lang="en-US" sz="1400" b="1" u="sng" dirty="0"/>
              <a:t>Why is Pathways valuable to me</a:t>
            </a:r>
            <a:r>
              <a:rPr lang="en-US" sz="1400" b="1" dirty="0"/>
              <a:t>?  </a:t>
            </a:r>
            <a:r>
              <a:rPr lang="en-US" sz="1400" dirty="0"/>
              <a:t>The many benefits to members will include:</a:t>
            </a:r>
          </a:p>
          <a:p>
            <a:pPr marL="285750" lvl="0" indent="-285750">
              <a:buFont typeface="Arial" panose="020B0604020202020204" pitchFamily="34" charset="0"/>
              <a:buChar char="•"/>
            </a:pPr>
            <a:r>
              <a:rPr lang="en-US" sz="1400" dirty="0"/>
              <a:t>A learning experience tailored to your personal and professional goals</a:t>
            </a:r>
          </a:p>
          <a:p>
            <a:pPr marL="285750" lvl="0" indent="-285750">
              <a:buFont typeface="Arial" panose="020B0604020202020204" pitchFamily="34" charset="0"/>
              <a:buChar char="•"/>
            </a:pPr>
            <a:r>
              <a:rPr lang="en-US" sz="1400" dirty="0"/>
              <a:t>The opportunity to develop many skills relevant to an evolving global marketplace</a:t>
            </a:r>
          </a:p>
          <a:p>
            <a:pPr marL="285750" lvl="0" indent="-285750">
              <a:buFont typeface="Arial" panose="020B0604020202020204" pitchFamily="34" charset="0"/>
              <a:buChar char="•"/>
            </a:pPr>
            <a:r>
              <a:rPr lang="en-US" sz="1400" dirty="0"/>
              <a:t>Recognition of educational achievements that will come earlier and more frequently</a:t>
            </a:r>
          </a:p>
          <a:p>
            <a:pPr marL="285750" lvl="0" indent="-285750">
              <a:buFont typeface="Arial" panose="020B0604020202020204" pitchFamily="34" charset="0"/>
              <a:buChar char="•"/>
            </a:pPr>
            <a:r>
              <a:rPr lang="en-US" sz="1400" dirty="0"/>
              <a:t>New technological resources to improve speeches and support meeting roles </a:t>
            </a:r>
          </a:p>
          <a:p>
            <a:pPr marL="285750" lvl="0" indent="-285750">
              <a:buFont typeface="Arial" panose="020B0604020202020204" pitchFamily="34" charset="0"/>
              <a:buChar char="•"/>
            </a:pPr>
            <a:r>
              <a:rPr lang="en-US" sz="1400" dirty="0"/>
              <a:t>Online access to educational materials</a:t>
            </a:r>
          </a:p>
          <a:p>
            <a:pPr marL="285750" indent="-285750">
              <a:buFont typeface="Arial" panose="020B0604020202020204" pitchFamily="34" charset="0"/>
              <a:buChar char="•"/>
            </a:pPr>
            <a:r>
              <a:rPr lang="en-US" sz="1400" dirty="0"/>
              <a:t>Videos that model the skills you are learning </a:t>
            </a:r>
          </a:p>
          <a:p>
            <a:pPr marL="285750" lvl="0" indent="-285750">
              <a:buFont typeface="Arial" panose="020B0604020202020204" pitchFamily="34" charset="0"/>
              <a:buChar char="•"/>
            </a:pPr>
            <a:endParaRPr lang="en-US" sz="1200" dirty="0"/>
          </a:p>
          <a:p>
            <a:pPr lvl="0"/>
            <a:r>
              <a:rPr lang="en-US" sz="1400" b="1" u="sng" dirty="0"/>
              <a:t>Initial steps to get started</a:t>
            </a:r>
            <a:r>
              <a:rPr lang="en-US" sz="1400" dirty="0"/>
              <a:t>.  Preparing for </a:t>
            </a:r>
            <a:r>
              <a:rPr lang="en-US" sz="1400" b="1" dirty="0">
                <a:solidFill>
                  <a:srgbClr val="C00000"/>
                </a:solidFill>
              </a:rPr>
              <a:t>PATHWAYS</a:t>
            </a:r>
            <a:r>
              <a:rPr lang="en-US" sz="1400" dirty="0"/>
              <a:t> is as simple as </a:t>
            </a:r>
            <a:r>
              <a:rPr lang="en-US" sz="1400" b="1" dirty="0">
                <a:solidFill>
                  <a:srgbClr val="C00000"/>
                </a:solidFill>
              </a:rPr>
              <a:t>1-2-3</a:t>
            </a:r>
            <a:r>
              <a:rPr lang="en-US" sz="1400" dirty="0"/>
              <a:t>.  It’s important to log in to the Toastmasters International website as soon as possible to ensure that your username and password are correct. This will help you avoid delays in your online enrollment.</a:t>
            </a:r>
          </a:p>
          <a:p>
            <a:pPr lvl="0"/>
            <a:endParaRPr lang="en-US" sz="1400" dirty="0"/>
          </a:p>
          <a:p>
            <a:pPr lvl="0"/>
            <a:r>
              <a:rPr lang="en-US" sz="1400" b="1" dirty="0">
                <a:solidFill>
                  <a:srgbClr val="C00000"/>
                </a:solidFill>
              </a:rPr>
              <a:t>1.  </a:t>
            </a:r>
            <a:r>
              <a:rPr lang="en-US" sz="1400" dirty="0"/>
              <a:t>Log in to www.toastmasters.org/login and have your username and password available. If you have forgotten your password, simply click “Forgot your password?” and a new one will be sent to you via email.</a:t>
            </a:r>
          </a:p>
          <a:p>
            <a:pPr lvl="0"/>
            <a:endParaRPr lang="en-US" sz="1400" dirty="0"/>
          </a:p>
          <a:p>
            <a:pPr lvl="0"/>
            <a:r>
              <a:rPr lang="en-US" sz="1400" b="1" dirty="0">
                <a:solidFill>
                  <a:srgbClr val="C00000"/>
                </a:solidFill>
              </a:rPr>
              <a:t>2.  </a:t>
            </a:r>
            <a:r>
              <a:rPr lang="en-US" sz="1400" dirty="0"/>
              <a:t>Once you are logged in, click on your name and confirm or update your email and contact information.</a:t>
            </a:r>
          </a:p>
          <a:p>
            <a:pPr lvl="0"/>
            <a:endParaRPr lang="en-US" sz="1400" dirty="0"/>
          </a:p>
          <a:p>
            <a:r>
              <a:rPr lang="en-US" sz="1400" b="1" dirty="0"/>
              <a:t>3. </a:t>
            </a:r>
            <a:r>
              <a:rPr lang="en-US" sz="1400" dirty="0"/>
              <a:t>Take assessment and Begin a Pathways educational program. Base Camp is your online gateway to Pathways, where you will find everything you need on your journey. </a:t>
            </a:r>
          </a:p>
          <a:p>
            <a:r>
              <a:rPr lang="en-US" sz="1200" dirty="0"/>
              <a:t> </a:t>
            </a:r>
          </a:p>
          <a:p>
            <a:pPr lvl="0"/>
            <a:endParaRPr lang="en-US" sz="400"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1200" kern="12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www.district1toastmasters.org/pathways, and www.toastmasters.org</a:t>
            </a:r>
            <a:endParaRPr lang="en-US" sz="1200" dirty="0">
              <a:effectLst/>
              <a:latin typeface="Times New Roman" panose="02020603050405020304" pitchFamily="18" charset="0"/>
              <a:ea typeface="Times New Roman" panose="02020603050405020304" pitchFamily="18" charset="0"/>
            </a:endParaRPr>
          </a:p>
        </p:txBody>
      </p:sp>
      <p:sp>
        <p:nvSpPr>
          <p:cNvPr id="3" name="Rectangle 2">
            <a:extLst>
              <a:ext uri="{FF2B5EF4-FFF2-40B4-BE49-F238E27FC236}">
                <a16:creationId xmlns:a16="http://schemas.microsoft.com/office/drawing/2014/main" id="{A20C9A36-4189-4CE9-88C5-B637EAC538E9}"/>
              </a:ext>
            </a:extLst>
          </p:cNvPr>
          <p:cNvSpPr/>
          <p:nvPr/>
        </p:nvSpPr>
        <p:spPr>
          <a:xfrm>
            <a:off x="381000" y="381000"/>
            <a:ext cx="6038850" cy="83820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0F4924E8-B0FB-440C-AFD4-C3C561A15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032" y="560070"/>
            <a:ext cx="985287" cy="861060"/>
          </a:xfrm>
          <a:prstGeom prst="rect">
            <a:avLst/>
          </a:prstGeom>
        </p:spPr>
      </p:pic>
    </p:spTree>
    <p:extLst>
      <p:ext uri="{BB962C8B-B14F-4D97-AF65-F5344CB8AC3E}">
        <p14:creationId xmlns:p14="http://schemas.microsoft.com/office/powerpoint/2010/main" val="132050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F40E41-95E8-480E-ABA5-A5007BCD123A}"/>
              </a:ext>
            </a:extLst>
          </p:cNvPr>
          <p:cNvSpPr/>
          <p:nvPr/>
        </p:nvSpPr>
        <p:spPr>
          <a:xfrm>
            <a:off x="38100" y="0"/>
            <a:ext cx="6781800" cy="9179308"/>
          </a:xfrm>
          <a:prstGeom prst="rect">
            <a:avLst/>
          </a:prstGeom>
        </p:spPr>
        <p:txBody>
          <a:bodyPr wrap="square">
            <a:spAutoFit/>
          </a:bodyPr>
          <a:lstStyle/>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Dynamic Leadership</a:t>
            </a:r>
            <a:r>
              <a:rPr lang="en-US" sz="1000" dirty="0">
                <a:latin typeface="Calibri" panose="020F0502020204030204" pitchFamily="34" charset="0"/>
                <a:ea typeface="Calibri" panose="020F0502020204030204" pitchFamily="34" charset="0"/>
                <a:cs typeface="Times New Roman" panose="02020603050405020304" pitchFamily="18" charset="0"/>
              </a:rPr>
              <a:t> helps you build your skills as a strategic leader. The projects on this path focus on understanding leadership and communication styles, the effect of conflict on a group and the skills needed to defuse and direct conflict. These projects also emphasize the development of strategies to facilitate change in an organization or group, interpersonal communication and public speaking. This path culminates in a project focused on applying your leadership skills.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non-English printed materials.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Effective Coaching</a:t>
            </a:r>
            <a:r>
              <a:rPr lang="en-US" sz="1000" dirty="0">
                <a:latin typeface="Calibri" panose="020F0502020204030204" pitchFamily="34" charset="0"/>
                <a:ea typeface="Calibri" panose="020F0502020204030204" pitchFamily="34" charset="0"/>
                <a:cs typeface="Times New Roman" panose="02020603050405020304" pitchFamily="18" charset="0"/>
              </a:rPr>
              <a:t> helps you build your skills as a positive communicator and leader. The projects on this path focus on understanding and building consensus, contributing to the development of others by coaching and establishing strong public speaking skills. Each project emphasizes the importance of effective interpersonal communication. This path culminates in a “High Performance Leadership” project of your design.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printed materials.</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Innovative Planning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 public speaker and leader. The projects on this path focus on developing a strong connection with audience members when you present, speech writing and speech delivery. The projects contribute to building an understanding of the steps to manage a project, as well as creating innovative solutions. This path culminates in a “High Performance Leadership” project of your design.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printed materials.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Leadership Development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an effective communicator and leader. The projects on this path focus on learning how to manage time, as well as how to develop and implement a plan. Public speaking and leading a team are emphasized in all projects. This path culminates in the planning and execution of an event that will allow you to apply everything you learned. </a:t>
            </a: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Motivational Strategies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 powerful and effective communicator. The projects focus on learning strategies for building connections with the people around you, understanding motivation and successfully leading small groups to accomplish tasks. This path culminates in a comprehensive team-building project that brings all of your skills together—including public speaking.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printed materials.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Persuasive Influence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an innovative communicator and leader. The projects on this path focus on how to negotiate a positive outcome together with building strong interpersonal communication and public speaking skills. Each project emphasizes developing leadership skills to use in complex situations, as well as creating innovative solutions to challenges. This path culminates in a “High Performance Leadership” project of your design.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printed materials.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Presentation Mastery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an accomplished public speaker. The projects on this path focus on learning how an audience responds to you and improving your connection with audience members. The projects contribute to developing an understanding of effective public speaking technique, including speech writing and speech delivery. This path culminates in an extended speech that will allow you to apply what you learned. </a:t>
            </a: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Strategic Relationships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 leader in communication. The projects on this path focus on understanding diversity, building personal and/or professional connections with a variety of people and developing a public relations strategy. Communicating well interpersonally and as a public speaker is emphasized in each project. The path culminates in a project to apply your skills as a leader in a volunteer organization.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non-English printed materials.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Team Collaboration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 collaborative leader. The projects on this path focus on active listening, motivating others and collaborating with a team. Each project contributes to building interpersonal communication and public speaking skills. This path culminates in a project focused on applying your leadership skills.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non-English printed materials. </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Visionary Communication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 strategic communicator and leader. The projects on this path focus on developing your skills for sharing information with a group, planning communications and creating innovative solutions. Speech writing and speech delivery are emphasized in each project. This path culminates in the development and launch of a long-term personal or professional vision. </a:t>
            </a:r>
            <a:r>
              <a:rPr lang="en-US" sz="1000" i="1" dirty="0">
                <a:latin typeface="Calibri" panose="020F0502020204030204" pitchFamily="34" charset="0"/>
                <a:ea typeface="Calibri" panose="020F0502020204030204" pitchFamily="34" charset="0"/>
                <a:cs typeface="Times New Roman" panose="02020603050405020304" pitchFamily="18" charset="0"/>
              </a:rPr>
              <a:t>*Not available in printed materials.</a:t>
            </a:r>
          </a:p>
          <a:p>
            <a:pPr marL="342900" marR="0" lvl="0" indent="-342900">
              <a:lnSpc>
                <a:spcPct val="107000"/>
              </a:lnSpc>
              <a:spcBef>
                <a:spcPts val="0"/>
              </a:spcBef>
              <a:spcAft>
                <a:spcPts val="800"/>
              </a:spcAft>
              <a:buFont typeface="+mj-lt"/>
              <a:buAutoNum type="arabicPeriod"/>
            </a:pPr>
            <a:r>
              <a:rPr lang="en-US" sz="1000" b="1" dirty="0">
                <a:latin typeface="Calibri" panose="020F0502020204030204" pitchFamily="34" charset="0"/>
                <a:ea typeface="Calibri" panose="020F0502020204030204" pitchFamily="34" charset="0"/>
                <a:cs typeface="Times New Roman" panose="02020603050405020304" pitchFamily="18" charset="0"/>
              </a:rPr>
              <a:t>Engaging Humor </a:t>
            </a:r>
            <a:r>
              <a:rPr lang="en-US" sz="1000" dirty="0">
                <a:latin typeface="Calibri" panose="020F0502020204030204" pitchFamily="34" charset="0"/>
                <a:ea typeface="Calibri" panose="020F0502020204030204" pitchFamily="34" charset="0"/>
                <a:cs typeface="Times New Roman" panose="02020603050405020304" pitchFamily="18" charset="0"/>
              </a:rPr>
              <a:t>helps you build your skills as a humorous and engaging public speaker. The projects on this path focus on understanding your sense of humor and how that sense of humor translates to engaging audience members. The projects contribute to developing an understanding of how to effectively use humor in a speech, including challenging situations and impromptu speeches. This path culminates in an extended humorous speech that will allow you to apply what you learned.*Not available in printed materials.</a:t>
            </a:r>
          </a:p>
        </p:txBody>
      </p:sp>
    </p:spTree>
    <p:extLst>
      <p:ext uri="{BB962C8B-B14F-4D97-AF65-F5344CB8AC3E}">
        <p14:creationId xmlns:p14="http://schemas.microsoft.com/office/powerpoint/2010/main" val="1592894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1098</Words>
  <Application>Microsoft Office PowerPoint</Application>
  <PresentationFormat>On-screen Show (4:3)</PresentationFormat>
  <Paragraphs>31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Office Theme</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Evelyn Woolridge</dc:creator>
  <cp:lastModifiedBy>Evelyn Woolridge</cp:lastModifiedBy>
  <cp:revision>33</cp:revision>
  <cp:lastPrinted>2014-07-19T04:46:24Z</cp:lastPrinted>
  <dcterms:created xsi:type="dcterms:W3CDTF">2014-07-19T03:41:43Z</dcterms:created>
  <dcterms:modified xsi:type="dcterms:W3CDTF">2020-01-23T22:20:39Z</dcterms:modified>
</cp:coreProperties>
</file>