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CC"/>
    <a:srgbClr val="D8E12B"/>
    <a:srgbClr val="E2F1F6"/>
    <a:srgbClr val="F3F9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0" d="100"/>
          <a:sy n="60" d="100"/>
        </p:scale>
        <p:origin x="2474" y="3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6C1ED-3FEB-4DB2-A284-BBA0FEA9256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8B839-66C4-40B5-9743-B01BDFF65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34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6C1ED-3FEB-4DB2-A284-BBA0FEA9256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8B839-66C4-40B5-9743-B01BDFF65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18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6C1ED-3FEB-4DB2-A284-BBA0FEA9256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8B839-66C4-40B5-9743-B01BDFF65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763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6C1ED-3FEB-4DB2-A284-BBA0FEA9256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8B839-66C4-40B5-9743-B01BDFF65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98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6C1ED-3FEB-4DB2-A284-BBA0FEA9256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8B839-66C4-40B5-9743-B01BDFF65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512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6C1ED-3FEB-4DB2-A284-BBA0FEA9256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8B839-66C4-40B5-9743-B01BDFF65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103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6C1ED-3FEB-4DB2-A284-BBA0FEA9256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8B839-66C4-40B5-9743-B01BDFF65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740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6C1ED-3FEB-4DB2-A284-BBA0FEA9256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8B839-66C4-40B5-9743-B01BDFF65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2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6C1ED-3FEB-4DB2-A284-BBA0FEA9256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8B839-66C4-40B5-9743-B01BDFF65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72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6C1ED-3FEB-4DB2-A284-BBA0FEA9256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8B839-66C4-40B5-9743-B01BDFF65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308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6C1ED-3FEB-4DB2-A284-BBA0FEA9256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8B839-66C4-40B5-9743-B01BDFF65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784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6C1ED-3FEB-4DB2-A284-BBA0FEA92566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8B839-66C4-40B5-9743-B01BDFF65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5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lue masthead">
            <a:extLst>
              <a:ext uri="{FF2B5EF4-FFF2-40B4-BE49-F238E27FC236}">
                <a16:creationId xmlns:a16="http://schemas.microsoft.com/office/drawing/2014/main" id="{2695F7E9-1077-485C-AD7A-9C219128A05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770"/>
            <a:ext cx="6858000" cy="173490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286000" y="191869"/>
            <a:ext cx="4420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n-US" b="1" dirty="0">
                <a:solidFill>
                  <a:schemeClr val="bg1"/>
                </a:solidFill>
              </a:rPr>
              <a:t>Membership Dues for New, or Dual/Transfer/Reinstated Member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00200" y="1095767"/>
            <a:ext cx="5030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Membership dues renewal biannually prior to Sept 31 and March 31</a:t>
            </a:r>
            <a:r>
              <a:rPr lang="en-US" sz="1200" i="1" baseline="30000" dirty="0"/>
              <a:t>st</a:t>
            </a:r>
            <a:endParaRPr lang="en-US" sz="1200" i="1" dirty="0"/>
          </a:p>
          <a:p>
            <a:pPr algn="r"/>
            <a:r>
              <a:rPr lang="en-US" sz="800" i="1" dirty="0"/>
              <a:t>(Updated by Evelyn Woolridge, Immediate Past District 1 Director, 1.25.2020)</a:t>
            </a:r>
          </a:p>
          <a:p>
            <a:pPr algn="ctr"/>
            <a:endParaRPr lang="en-US" sz="1200" i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829567"/>
              </p:ext>
            </p:extLst>
          </p:nvPr>
        </p:nvGraphicFramePr>
        <p:xfrm>
          <a:off x="304800" y="1713131"/>
          <a:ext cx="6248405" cy="172720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642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26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25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Fee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Duration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Examples Per 6 Months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TI New</a:t>
                      </a:r>
                      <a:r>
                        <a:rPr lang="en-US" sz="1000" baseline="0" dirty="0"/>
                        <a:t> Member Fee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$20.00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One time New Member Only.  Dual, Transfer, or Reinstated members do not pay this fee.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r>
                        <a:rPr lang="en-US" sz="1000" dirty="0"/>
                        <a:t>Pro-Rated TI Dues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/>
                        <a:t>$7.50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Per month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 6 Months</a:t>
                      </a:r>
                      <a:r>
                        <a:rPr lang="en-US" sz="1000" baseline="0" dirty="0"/>
                        <a:t> = $45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Pro-Rated</a:t>
                      </a:r>
                      <a:r>
                        <a:rPr lang="en-US" sz="1000" baseline="0" dirty="0"/>
                        <a:t> Club Dues Optional and Different Each Club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dirty="0"/>
                        <a:t>If</a:t>
                      </a:r>
                      <a:r>
                        <a:rPr lang="en-US" sz="1000" baseline="0" dirty="0"/>
                        <a:t> $1</a:t>
                      </a:r>
                    </a:p>
                    <a:p>
                      <a:pPr algn="r"/>
                      <a:r>
                        <a:rPr lang="en-US" sz="1000" baseline="0" dirty="0"/>
                        <a:t>If $2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Per month</a:t>
                      </a:r>
                    </a:p>
                    <a:p>
                      <a:r>
                        <a:rPr lang="en-US" sz="1000" dirty="0"/>
                        <a:t>Per month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X 6 Months =</a:t>
                      </a:r>
                      <a:r>
                        <a:rPr lang="en-US" sz="1000" baseline="0" dirty="0"/>
                        <a:t> $6  (Sep &amp; Apr)</a:t>
                      </a:r>
                    </a:p>
                    <a:p>
                      <a:r>
                        <a:rPr lang="en-US" sz="1000" baseline="0" dirty="0"/>
                        <a:t>X6 Months = $12 (Sep &amp; Apr)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590657"/>
              </p:ext>
            </p:extLst>
          </p:nvPr>
        </p:nvGraphicFramePr>
        <p:xfrm>
          <a:off x="304800" y="3505200"/>
          <a:ext cx="6248401" cy="54864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93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2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Start 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Months remaining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New Member Fee</a:t>
                      </a:r>
                    </a:p>
                    <a:p>
                      <a:pPr algn="ctr"/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($20.00 + Months remaining x $7.50)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Or - Dual,</a:t>
                      </a:r>
                      <a:r>
                        <a:rPr lang="en-US" sz="13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Transfer, or Reinstated Fee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Add any Pro-Rated</a:t>
                      </a:r>
                      <a:r>
                        <a:rPr lang="en-US" sz="1300" baseline="0" dirty="0">
                          <a:solidFill>
                            <a:schemeClr val="tx1"/>
                          </a:solidFill>
                        </a:rPr>
                        <a:t> Club Dues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solidFill>
                            <a:schemeClr val="tx1"/>
                          </a:solidFill>
                        </a:rPr>
                        <a:t>Total A +</a:t>
                      </a:r>
                      <a:r>
                        <a:rPr lang="en-US" sz="1300" b="1" baseline="0" dirty="0">
                          <a:solidFill>
                            <a:schemeClr val="tx1"/>
                          </a:solidFill>
                        </a:rPr>
                        <a:t> C</a:t>
                      </a:r>
                    </a:p>
                    <a:p>
                      <a:pPr algn="ctr"/>
                      <a:r>
                        <a:rPr lang="en-US" sz="1300" b="1" baseline="0" dirty="0">
                          <a:solidFill>
                            <a:schemeClr val="tx1"/>
                          </a:solidFill>
                        </a:rPr>
                        <a:t>Or </a:t>
                      </a:r>
                    </a:p>
                    <a:p>
                      <a:pPr algn="ctr"/>
                      <a:r>
                        <a:rPr lang="en-US" sz="1300" b="1" baseline="0" dirty="0">
                          <a:solidFill>
                            <a:schemeClr val="tx1"/>
                          </a:solidFill>
                        </a:rPr>
                        <a:t>B + C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200" dirty="0"/>
                        <a:t>Oct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$65.00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$45.00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1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200" dirty="0"/>
                        <a:t>Nov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$57.50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$37.50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1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200" dirty="0"/>
                        <a:t>Dec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$50.00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$30.00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1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200" dirty="0"/>
                        <a:t>Jan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$42.50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$22.50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1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200" dirty="0"/>
                        <a:t>Feb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$35.00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$15.00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1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200" dirty="0"/>
                        <a:t>Mar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$27.50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$7.50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1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200" dirty="0"/>
                        <a:t>Apr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$65.00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$45.00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1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200" dirty="0"/>
                        <a:t>May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$57.50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$37.50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1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200" dirty="0"/>
                        <a:t>Jun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$50.00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$30.00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1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200" dirty="0"/>
                        <a:t>Jul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$42.50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$22.50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1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200" dirty="0"/>
                        <a:t>Aug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$35.00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$15.00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1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200" dirty="0"/>
                        <a:t>Sept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$27.50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$7.50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1F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2549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234</Words>
  <Application>Microsoft Office PowerPoint</Application>
  <PresentationFormat>On-screen Show (4:3)</PresentationFormat>
  <Paragraphs>81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Evelyn Woolridge</dc:creator>
  <cp:lastModifiedBy>Evelyn Woolridge</cp:lastModifiedBy>
  <cp:revision>24</cp:revision>
  <cp:lastPrinted>2020-01-24T19:02:08Z</cp:lastPrinted>
  <dcterms:created xsi:type="dcterms:W3CDTF">2016-08-12T09:42:55Z</dcterms:created>
  <dcterms:modified xsi:type="dcterms:W3CDTF">2020-01-24T19:17:18Z</dcterms:modified>
</cp:coreProperties>
</file>